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9" r:id="rId2"/>
    <p:sldId id="26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Cabin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eorgia" panose="02040502050405020303" pitchFamily="18" charset="0"/>
      <p:regular r:id="rId21"/>
      <p:bold r:id="rId22"/>
      <p:italic r:id="rId23"/>
      <p:boldItalic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  <p:embeddedFont>
      <p:font typeface="Unbounde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" d="100"/>
          <a:sy n="10" d="100"/>
        </p:scale>
        <p:origin x="2736" y="15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85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714A1-C134-4197-A9A1-F2004E44B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DA16B-2A90-4E76-B740-6250878763D4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15C392-BD51-456F-872B-75F58ADAD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CD72A-733D-4E92-9E11-55FED7B51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CF9E17-88CF-4AE2-AE07-989F3F6FB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7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2578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F5DEDB-31E7-41FE-873D-80319256301A}"/>
              </a:ext>
            </a:extLst>
          </p:cNvPr>
          <p:cNvGrpSpPr/>
          <p:nvPr/>
        </p:nvGrpSpPr>
        <p:grpSpPr>
          <a:xfrm>
            <a:off x="-27364267" y="-15392400"/>
            <a:ext cx="69358934" cy="39014400"/>
            <a:chOff x="0" y="0"/>
            <a:chExt cx="12192000" cy="6858000"/>
          </a:xfrm>
        </p:grpSpPr>
        <p:pic>
          <p:nvPicPr>
            <p:cNvPr id="5" name="그림 29">
              <a:extLst>
                <a:ext uri="{FF2B5EF4-FFF2-40B4-BE49-F238E27FC236}">
                  <a16:creationId xmlns:a16="http://schemas.microsoft.com/office/drawing/2014/main" id="{DC1DC644-C899-4739-82D3-F4545E2915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2" t="43995"/>
            <a:stretch/>
          </p:blipFill>
          <p:spPr>
            <a:xfrm>
              <a:off x="0" y="0"/>
              <a:ext cx="5168139" cy="3840796"/>
            </a:xfrm>
            <a:prstGeom prst="rect">
              <a:avLst/>
            </a:prstGeom>
          </p:spPr>
        </p:pic>
        <p:pic>
          <p:nvPicPr>
            <p:cNvPr id="6" name="그림 44">
              <a:extLst>
                <a:ext uri="{FF2B5EF4-FFF2-40B4-BE49-F238E27FC236}">
                  <a16:creationId xmlns:a16="http://schemas.microsoft.com/office/drawing/2014/main" id="{F2D580E0-B5D6-4D61-A398-5E362F5B8C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82" b="39521"/>
            <a:stretch/>
          </p:blipFill>
          <p:spPr>
            <a:xfrm>
              <a:off x="7023861" y="2710346"/>
              <a:ext cx="5168139" cy="4147654"/>
            </a:xfrm>
            <a:prstGeom prst="rect">
              <a:avLst/>
            </a:prstGeom>
          </p:spPr>
        </p:pic>
        <p:pic>
          <p:nvPicPr>
            <p:cNvPr id="7" name="그림 31">
              <a:extLst>
                <a:ext uri="{FF2B5EF4-FFF2-40B4-BE49-F238E27FC236}">
                  <a16:creationId xmlns:a16="http://schemas.microsoft.com/office/drawing/2014/main" id="{F9440BDB-3099-4D9B-B077-A22C8351AF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70" y="4217444"/>
              <a:ext cx="4254230" cy="2640556"/>
            </a:xfrm>
            <a:prstGeom prst="rect">
              <a:avLst/>
            </a:prstGeom>
          </p:spPr>
        </p:pic>
        <p:pic>
          <p:nvPicPr>
            <p:cNvPr id="8" name="그림 32">
              <a:extLst>
                <a:ext uri="{FF2B5EF4-FFF2-40B4-BE49-F238E27FC236}">
                  <a16:creationId xmlns:a16="http://schemas.microsoft.com/office/drawing/2014/main" id="{D3516BEB-B124-4D87-938A-34C72D5CC6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47" y="683647"/>
              <a:ext cx="3452776" cy="3180282"/>
            </a:xfrm>
            <a:prstGeom prst="rect">
              <a:avLst/>
            </a:prstGeom>
          </p:spPr>
        </p:pic>
        <p:pic>
          <p:nvPicPr>
            <p:cNvPr id="9" name="그림 33">
              <a:extLst>
                <a:ext uri="{FF2B5EF4-FFF2-40B4-BE49-F238E27FC236}">
                  <a16:creationId xmlns:a16="http://schemas.microsoft.com/office/drawing/2014/main" id="{38D9539D-1BDE-4D42-8FA6-EFBBE9A841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376" y="3078796"/>
              <a:ext cx="3066832" cy="3180282"/>
            </a:xfrm>
            <a:prstGeom prst="rect">
              <a:avLst/>
            </a:prstGeom>
          </p:spPr>
        </p:pic>
        <p:pic>
          <p:nvPicPr>
            <p:cNvPr id="10" name="그림 37">
              <a:extLst>
                <a:ext uri="{FF2B5EF4-FFF2-40B4-BE49-F238E27FC236}">
                  <a16:creationId xmlns:a16="http://schemas.microsoft.com/office/drawing/2014/main" id="{520A2399-7DA0-4CA0-8445-875661AF0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43" y="986360"/>
              <a:ext cx="2981516" cy="3180284"/>
            </a:xfrm>
            <a:prstGeom prst="rect">
              <a:avLst/>
            </a:prstGeom>
          </p:spPr>
        </p:pic>
        <p:pic>
          <p:nvPicPr>
            <p:cNvPr id="11" name="그림 39">
              <a:extLst>
                <a:ext uri="{FF2B5EF4-FFF2-40B4-BE49-F238E27FC236}">
                  <a16:creationId xmlns:a16="http://schemas.microsoft.com/office/drawing/2014/main" id="{FED3666E-1F74-4023-836E-F868E82D68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4" t="43186"/>
            <a:stretch/>
          </p:blipFill>
          <p:spPr>
            <a:xfrm>
              <a:off x="0" y="0"/>
              <a:ext cx="4256585" cy="1821587"/>
            </a:xfrm>
            <a:prstGeom prst="rect">
              <a:avLst/>
            </a:prstGeom>
          </p:spPr>
        </p:pic>
        <p:pic>
          <p:nvPicPr>
            <p:cNvPr id="12" name="그림 41">
              <a:extLst>
                <a:ext uri="{FF2B5EF4-FFF2-40B4-BE49-F238E27FC236}">
                  <a16:creationId xmlns:a16="http://schemas.microsoft.com/office/drawing/2014/main" id="{927796BE-D049-487C-BF20-1C224F8DD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610" y="2983414"/>
              <a:ext cx="3604594" cy="3180282"/>
            </a:xfrm>
            <a:prstGeom prst="rect">
              <a:avLst/>
            </a:prstGeom>
          </p:spPr>
        </p:pic>
        <p:sp>
          <p:nvSpPr>
            <p:cNvPr id="13" name="타원 503">
              <a:extLst>
                <a:ext uri="{FF2B5EF4-FFF2-40B4-BE49-F238E27FC236}">
                  <a16:creationId xmlns:a16="http://schemas.microsoft.com/office/drawing/2014/main" id="{601E6892-3996-4CB3-9E57-DA97936FBFFC}"/>
                </a:ext>
              </a:extLst>
            </p:cNvPr>
            <p:cNvSpPr/>
            <p:nvPr userDrawn="1"/>
          </p:nvSpPr>
          <p:spPr>
            <a:xfrm>
              <a:off x="3729754" y="1062754"/>
              <a:ext cx="4732492" cy="4732492"/>
            </a:xfrm>
            <a:prstGeom prst="ellipse">
              <a:avLst/>
            </a:prstGeom>
            <a:solidFill>
              <a:srgbClr val="FDFE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160"/>
            </a:p>
          </p:txBody>
        </p:sp>
        <p:pic>
          <p:nvPicPr>
            <p:cNvPr id="14" name="그림 34">
              <a:extLst>
                <a:ext uri="{FF2B5EF4-FFF2-40B4-BE49-F238E27FC236}">
                  <a16:creationId xmlns:a16="http://schemas.microsoft.com/office/drawing/2014/main" id="{DC539586-8F5B-47BD-9AFC-FC092D15E0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2"/>
            <a:stretch/>
          </p:blipFill>
          <p:spPr>
            <a:xfrm>
              <a:off x="3269082" y="0"/>
              <a:ext cx="5653836" cy="2189064"/>
            </a:xfrm>
            <a:prstGeom prst="rect">
              <a:avLst/>
            </a:prstGeom>
          </p:spPr>
        </p:pic>
        <p:pic>
          <p:nvPicPr>
            <p:cNvPr id="15" name="그림 35">
              <a:extLst>
                <a:ext uri="{FF2B5EF4-FFF2-40B4-BE49-F238E27FC236}">
                  <a16:creationId xmlns:a16="http://schemas.microsoft.com/office/drawing/2014/main" id="{D34CE107-7142-4123-8D7C-2A91B8947E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6"/>
            <a:stretch/>
          </p:blipFill>
          <p:spPr>
            <a:xfrm flipV="1">
              <a:off x="3748968" y="4902013"/>
              <a:ext cx="4792510" cy="195598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E68B6C-9011-48B8-AC30-D42619B603F2}"/>
              </a:ext>
            </a:extLst>
          </p:cNvPr>
          <p:cNvSpPr txBox="1"/>
          <p:nvPr/>
        </p:nvSpPr>
        <p:spPr>
          <a:xfrm>
            <a:off x="4751267" y="3465377"/>
            <a:ext cx="5127868" cy="1089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48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WELCOME </a:t>
            </a:r>
            <a:endParaRPr lang="ko-KR" altLang="en-US" sz="648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246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79840"/>
            <a:ext cx="63069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Possibilities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642830"/>
            <a:ext cx="30480" cy="4006929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3165991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91203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6603504" y="3012281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882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3377684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Automation advancements.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999690" y="3904297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Improved decision-making.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921877" y="5289113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2" name="Shape 9"/>
          <p:cNvSpPr/>
          <p:nvPr/>
        </p:nvSpPr>
        <p:spPr>
          <a:xfrm>
            <a:off x="6413837" y="50351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549688" y="513540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9996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999690" y="5500807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 evolution.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999690" y="602742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Ethical AI development.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532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Strengths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116217"/>
            <a:ext cx="7468553" cy="2410420"/>
          </a:xfrm>
          <a:prstGeom prst="roundRect">
            <a:avLst>
              <a:gd name="adj" fmla="val 1490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3555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851071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processing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077039" y="3377684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77039" y="390429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Repetitive tasks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837724" y="4765953"/>
            <a:ext cx="7468553" cy="2410420"/>
          </a:xfrm>
          <a:prstGeom prst="roundRect">
            <a:avLst>
              <a:gd name="adj" fmla="val 1490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77039" y="550080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Creativity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77039" y="6027420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Emotional intelligence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77039" y="655403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Ethical decisions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3950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024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Future: AI assists, not replaces, humans.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AI excels at repetitive work.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1069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Humans bring creativity and judgment.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Gif - Indian">
            <a:extLst>
              <a:ext uri="{FF2B5EF4-FFF2-40B4-BE49-F238E27FC236}">
                <a16:creationId xmlns:a16="http://schemas.microsoft.com/office/drawing/2014/main" id="{0D49D1C7-CDD2-4D0B-8108-596E8D85262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07" y="0"/>
            <a:ext cx="1466661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35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4F5DEDB-31E7-41FE-873D-80319256301A}"/>
              </a:ext>
            </a:extLst>
          </p:cNvPr>
          <p:cNvGrpSpPr/>
          <p:nvPr/>
        </p:nvGrpSpPr>
        <p:grpSpPr>
          <a:xfrm>
            <a:off x="0" y="0"/>
            <a:ext cx="14630400" cy="8229600"/>
            <a:chOff x="0" y="0"/>
            <a:chExt cx="12192000" cy="6858000"/>
          </a:xfrm>
        </p:grpSpPr>
        <p:pic>
          <p:nvPicPr>
            <p:cNvPr id="5" name="그림 29">
              <a:extLst>
                <a:ext uri="{FF2B5EF4-FFF2-40B4-BE49-F238E27FC236}">
                  <a16:creationId xmlns:a16="http://schemas.microsoft.com/office/drawing/2014/main" id="{DC1DC644-C899-4739-82D3-F4545E2915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82" t="43995"/>
            <a:stretch/>
          </p:blipFill>
          <p:spPr>
            <a:xfrm>
              <a:off x="0" y="0"/>
              <a:ext cx="5168139" cy="3840796"/>
            </a:xfrm>
            <a:prstGeom prst="rect">
              <a:avLst/>
            </a:prstGeom>
          </p:spPr>
        </p:pic>
        <p:pic>
          <p:nvPicPr>
            <p:cNvPr id="6" name="그림 44">
              <a:extLst>
                <a:ext uri="{FF2B5EF4-FFF2-40B4-BE49-F238E27FC236}">
                  <a16:creationId xmlns:a16="http://schemas.microsoft.com/office/drawing/2014/main" id="{F2D580E0-B5D6-4D61-A398-5E362F5B8C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482" b="39521"/>
            <a:stretch/>
          </p:blipFill>
          <p:spPr>
            <a:xfrm>
              <a:off x="7023861" y="2710346"/>
              <a:ext cx="5168139" cy="4147654"/>
            </a:xfrm>
            <a:prstGeom prst="rect">
              <a:avLst/>
            </a:prstGeom>
          </p:spPr>
        </p:pic>
        <p:pic>
          <p:nvPicPr>
            <p:cNvPr id="7" name="그림 31">
              <a:extLst>
                <a:ext uri="{FF2B5EF4-FFF2-40B4-BE49-F238E27FC236}">
                  <a16:creationId xmlns:a16="http://schemas.microsoft.com/office/drawing/2014/main" id="{F9440BDB-3099-4D9B-B077-A22C8351AF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7770" y="4217444"/>
              <a:ext cx="4254230" cy="2640556"/>
            </a:xfrm>
            <a:prstGeom prst="rect">
              <a:avLst/>
            </a:prstGeom>
          </p:spPr>
        </p:pic>
        <p:pic>
          <p:nvPicPr>
            <p:cNvPr id="8" name="그림 32">
              <a:extLst>
                <a:ext uri="{FF2B5EF4-FFF2-40B4-BE49-F238E27FC236}">
                  <a16:creationId xmlns:a16="http://schemas.microsoft.com/office/drawing/2014/main" id="{D3516BEB-B124-4D87-938A-34C72D5CC6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2447" y="683647"/>
              <a:ext cx="3452776" cy="3180282"/>
            </a:xfrm>
            <a:prstGeom prst="rect">
              <a:avLst/>
            </a:prstGeom>
          </p:spPr>
        </p:pic>
        <p:pic>
          <p:nvPicPr>
            <p:cNvPr id="9" name="그림 33">
              <a:extLst>
                <a:ext uri="{FF2B5EF4-FFF2-40B4-BE49-F238E27FC236}">
                  <a16:creationId xmlns:a16="http://schemas.microsoft.com/office/drawing/2014/main" id="{38D9539D-1BDE-4D42-8FA6-EFBBE9A841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376" y="3078796"/>
              <a:ext cx="3066832" cy="3180282"/>
            </a:xfrm>
            <a:prstGeom prst="rect">
              <a:avLst/>
            </a:prstGeom>
          </p:spPr>
        </p:pic>
        <p:pic>
          <p:nvPicPr>
            <p:cNvPr id="10" name="그림 37">
              <a:extLst>
                <a:ext uri="{FF2B5EF4-FFF2-40B4-BE49-F238E27FC236}">
                  <a16:creationId xmlns:a16="http://schemas.microsoft.com/office/drawing/2014/main" id="{520A2399-7DA0-4CA0-8445-875661AF01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043" y="986360"/>
              <a:ext cx="2981516" cy="3180284"/>
            </a:xfrm>
            <a:prstGeom prst="rect">
              <a:avLst/>
            </a:prstGeom>
          </p:spPr>
        </p:pic>
        <p:pic>
          <p:nvPicPr>
            <p:cNvPr id="11" name="그림 39">
              <a:extLst>
                <a:ext uri="{FF2B5EF4-FFF2-40B4-BE49-F238E27FC236}">
                  <a16:creationId xmlns:a16="http://schemas.microsoft.com/office/drawing/2014/main" id="{FED3666E-1F74-4023-836E-F868E82D68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54" t="43186"/>
            <a:stretch/>
          </p:blipFill>
          <p:spPr>
            <a:xfrm>
              <a:off x="0" y="0"/>
              <a:ext cx="4256585" cy="1821587"/>
            </a:xfrm>
            <a:prstGeom prst="rect">
              <a:avLst/>
            </a:prstGeom>
          </p:spPr>
        </p:pic>
        <p:pic>
          <p:nvPicPr>
            <p:cNvPr id="12" name="그림 41">
              <a:extLst>
                <a:ext uri="{FF2B5EF4-FFF2-40B4-BE49-F238E27FC236}">
                  <a16:creationId xmlns:a16="http://schemas.microsoft.com/office/drawing/2014/main" id="{927796BE-D049-487C-BF20-1C224F8DD1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610" y="2983414"/>
              <a:ext cx="3604594" cy="3180282"/>
            </a:xfrm>
            <a:prstGeom prst="rect">
              <a:avLst/>
            </a:prstGeom>
          </p:spPr>
        </p:pic>
        <p:sp>
          <p:nvSpPr>
            <p:cNvPr id="13" name="타원 503">
              <a:extLst>
                <a:ext uri="{FF2B5EF4-FFF2-40B4-BE49-F238E27FC236}">
                  <a16:creationId xmlns:a16="http://schemas.microsoft.com/office/drawing/2014/main" id="{601E6892-3996-4CB3-9E57-DA97936FBFFC}"/>
                </a:ext>
              </a:extLst>
            </p:cNvPr>
            <p:cNvSpPr/>
            <p:nvPr userDrawn="1"/>
          </p:nvSpPr>
          <p:spPr>
            <a:xfrm>
              <a:off x="3729754" y="1062754"/>
              <a:ext cx="4732492" cy="4732492"/>
            </a:xfrm>
            <a:prstGeom prst="ellipse">
              <a:avLst/>
            </a:prstGeom>
            <a:solidFill>
              <a:srgbClr val="FDFEF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sz="2160"/>
            </a:p>
          </p:txBody>
        </p:sp>
        <p:pic>
          <p:nvPicPr>
            <p:cNvPr id="14" name="그림 34">
              <a:extLst>
                <a:ext uri="{FF2B5EF4-FFF2-40B4-BE49-F238E27FC236}">
                  <a16:creationId xmlns:a16="http://schemas.microsoft.com/office/drawing/2014/main" id="{DC539586-8F5B-47BD-9AFC-FC092D15E0D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72"/>
            <a:stretch/>
          </p:blipFill>
          <p:spPr>
            <a:xfrm>
              <a:off x="3269082" y="0"/>
              <a:ext cx="5653836" cy="2189064"/>
            </a:xfrm>
            <a:prstGeom prst="rect">
              <a:avLst/>
            </a:prstGeom>
          </p:spPr>
        </p:pic>
        <p:pic>
          <p:nvPicPr>
            <p:cNvPr id="15" name="그림 35">
              <a:extLst>
                <a:ext uri="{FF2B5EF4-FFF2-40B4-BE49-F238E27FC236}">
                  <a16:creationId xmlns:a16="http://schemas.microsoft.com/office/drawing/2014/main" id="{D34CE107-7142-4123-8D7C-2A91B8947E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6"/>
            <a:stretch/>
          </p:blipFill>
          <p:spPr>
            <a:xfrm flipV="1">
              <a:off x="3748968" y="4902013"/>
              <a:ext cx="4792510" cy="195598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4E68B6C-9011-48B8-AC30-D42619B603F2}"/>
              </a:ext>
            </a:extLst>
          </p:cNvPr>
          <p:cNvSpPr txBox="1"/>
          <p:nvPr/>
        </p:nvSpPr>
        <p:spPr>
          <a:xfrm>
            <a:off x="4751267" y="3465377"/>
            <a:ext cx="5127868" cy="10895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480" b="1" dirty="0">
                <a:solidFill>
                  <a:schemeClr val="tx1">
                    <a:lumMod val="95000"/>
                    <a:lumOff val="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WELCOME </a:t>
            </a:r>
            <a:endParaRPr lang="ko-KR" altLang="en-US" sz="6480" b="1" dirty="0">
              <a:solidFill>
                <a:schemeClr val="tx1">
                  <a:lumMod val="95000"/>
                  <a:lumOff val="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01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2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-8024922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vs. Human Mind: A Comparative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Exploring the strengths and limitations of artificial and human intelligence.</a:t>
            </a:r>
            <a:endParaRPr lang="en-US" sz="18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7835D6-B76F-477F-9A7C-1D3435BFDDD4}"/>
              </a:ext>
            </a:extLst>
          </p:cNvPr>
          <p:cNvGrpSpPr/>
          <p:nvPr/>
        </p:nvGrpSpPr>
        <p:grpSpPr>
          <a:xfrm>
            <a:off x="1173589" y="5807096"/>
            <a:ext cx="11009856" cy="1607804"/>
            <a:chOff x="2134882" y="5586674"/>
            <a:chExt cx="11009856" cy="1607804"/>
          </a:xfrm>
        </p:grpSpPr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4882" y="5586674"/>
              <a:ext cx="1024324" cy="1024324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3204683" y="6027518"/>
              <a:ext cx="9940055" cy="11669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250"/>
                </a:lnSpc>
                <a:buNone/>
              </a:pPr>
              <a:r>
                <a:rPr lang="en-US" sz="2800" b="1" dirty="0">
                  <a:solidFill>
                    <a:srgbClr val="CAD6DE"/>
                  </a:solidFill>
                  <a:latin typeface="Rockwell" panose="02060603020205020403" pitchFamily="18" charset="0"/>
                  <a:ea typeface="Cabin Bold" pitchFamily="34" charset="-122"/>
                  <a:cs typeface="Cabin Bold" pitchFamily="34" charset="-120"/>
                </a:rPr>
                <a:t>by Prodipto Mondal Sonnet</a:t>
              </a:r>
              <a:endParaRPr lang="en-US" sz="2800" dirty="0">
                <a:latin typeface="Rockwell" panose="02060603020205020403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611E-6 -1.54321E-6 L 0.59766 0.00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-0.60254 0 " pathEditMode="relative" rAng="0" ptsTypes="AA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674936"/>
            <a:ext cx="34049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24469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Definition and brief overview of AI.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4871561" y="3674936"/>
            <a:ext cx="31890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Intelligence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71561" y="4244697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essence of human cognitive capabilities.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49533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Purpose: A structured comparative analysis of AI vs. human intelligence.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78686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Learning &amp; Adaptability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326874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AI: Structured Data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Pattern-based learning from data.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41344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Mind: Experience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Dynamic, creative adaptation through experience.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88338"/>
            <a:ext cx="76670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Creativity &amp; Innovation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71105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362700"/>
            <a:ext cx="40562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AI: Data-Driven Creation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858238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Generates content based on existing data and patterns.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2171105"/>
            <a:ext cx="6298049" cy="38923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4627" y="6362700"/>
            <a:ext cx="45656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Mind: Original Ideas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Creates original ideas and imagines new possibilities.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8927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Problem-Solving</a:t>
            </a:r>
            <a:endParaRPr lang="en-US" sz="4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6905192-32D7-455B-BB13-061CD62BABA8}"/>
              </a:ext>
            </a:extLst>
          </p:cNvPr>
          <p:cNvGrpSpPr/>
          <p:nvPr/>
        </p:nvGrpSpPr>
        <p:grpSpPr>
          <a:xfrm>
            <a:off x="6324124" y="3121462"/>
            <a:ext cx="538520" cy="538520"/>
            <a:chOff x="6324124" y="3121462"/>
            <a:chExt cx="538520" cy="538520"/>
          </a:xfrm>
        </p:grpSpPr>
        <p:sp>
          <p:nvSpPr>
            <p:cNvPr id="4" name="Shape 1"/>
            <p:cNvSpPr/>
            <p:nvPr/>
          </p:nvSpPr>
          <p:spPr>
            <a:xfrm>
              <a:off x="6324124" y="3121462"/>
              <a:ext cx="538520" cy="538520"/>
            </a:xfrm>
            <a:prstGeom prst="roundRect">
              <a:avLst>
                <a:gd name="adj" fmla="val 6668"/>
              </a:avLst>
            </a:prstGeom>
            <a:solidFill>
              <a:srgbClr val="304755"/>
            </a:solidFill>
            <a:ln/>
          </p:spPr>
        </p:sp>
        <p:sp>
          <p:nvSpPr>
            <p:cNvPr id="5" name="Text 2"/>
            <p:cNvSpPr/>
            <p:nvPr/>
          </p:nvSpPr>
          <p:spPr>
            <a:xfrm>
              <a:off x="6513790" y="3221712"/>
              <a:ext cx="159187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CAD6DE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1</a:t>
              </a:r>
              <a:endParaRPr lang="en-US" sz="2650" dirty="0"/>
            </a:p>
          </p:txBody>
        </p:sp>
      </p:grpSp>
      <p:sp>
        <p:nvSpPr>
          <p:cNvPr id="6" name="Text 3"/>
          <p:cNvSpPr/>
          <p:nvPr/>
        </p:nvSpPr>
        <p:spPr>
          <a:xfrm>
            <a:off x="7101959" y="31214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617000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Algorithms analyze data.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101959" y="41436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Fast with structured problems.</a:t>
            </a:r>
            <a:endParaRPr lang="en-US" sz="18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A8DFDE-B879-4598-B85C-37F106CD93AC}"/>
              </a:ext>
            </a:extLst>
          </p:cNvPr>
          <p:cNvGrpSpPr/>
          <p:nvPr/>
        </p:nvGrpSpPr>
        <p:grpSpPr>
          <a:xfrm>
            <a:off x="6324124" y="5035153"/>
            <a:ext cx="538520" cy="538520"/>
            <a:chOff x="6324124" y="5035153"/>
            <a:chExt cx="538520" cy="538520"/>
          </a:xfrm>
        </p:grpSpPr>
        <p:sp>
          <p:nvSpPr>
            <p:cNvPr id="9" name="Shape 6"/>
            <p:cNvSpPr/>
            <p:nvPr/>
          </p:nvSpPr>
          <p:spPr>
            <a:xfrm>
              <a:off x="6324124" y="5035153"/>
              <a:ext cx="538520" cy="538520"/>
            </a:xfrm>
            <a:prstGeom prst="roundRect">
              <a:avLst>
                <a:gd name="adj" fmla="val 6668"/>
              </a:avLst>
            </a:prstGeom>
            <a:solidFill>
              <a:srgbClr val="304755"/>
            </a:solidFill>
            <a:ln/>
          </p:spPr>
        </p:sp>
        <p:sp>
          <p:nvSpPr>
            <p:cNvPr id="10" name="Text 7"/>
            <p:cNvSpPr/>
            <p:nvPr/>
          </p:nvSpPr>
          <p:spPr>
            <a:xfrm>
              <a:off x="6459974" y="5135404"/>
              <a:ext cx="266700" cy="3378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650"/>
                </a:lnSpc>
                <a:buNone/>
              </a:pPr>
              <a:r>
                <a:rPr lang="en-US" sz="2650" dirty="0">
                  <a:solidFill>
                    <a:srgbClr val="CAD6DE"/>
                  </a:solidFill>
                  <a:latin typeface="Unbounded" pitchFamily="34" charset="0"/>
                  <a:ea typeface="Unbounded" pitchFamily="34" charset="-122"/>
                  <a:cs typeface="Unbounded" pitchFamily="34" charset="-120"/>
                </a:rPr>
                <a:t>2</a:t>
              </a:r>
              <a:endParaRPr lang="en-US" sz="2650" dirty="0"/>
            </a:p>
          </p:txBody>
        </p:sp>
      </p:grpSp>
      <p:sp>
        <p:nvSpPr>
          <p:cNvPr id="11" name="Text 8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53069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Logic, intuition, emotions.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101959" y="605730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Handles complex, ambiguous problems.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4972"/>
            <a:ext cx="70502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Emotions &amp; Empathy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907738"/>
            <a:ext cx="6297930" cy="38923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60993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6594872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Simulates responses.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7121485"/>
            <a:ext cx="6297930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Recognizes emotions.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627" y="1907738"/>
            <a:ext cx="6298049" cy="38923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94627" y="609933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94627" y="6594872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Experiences real emotions.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494627" y="7121485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Forms deep emotional bonds.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4743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Ethics &amp; Moral Judgment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114437"/>
            <a:ext cx="1196816" cy="18838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33537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84929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Follows rules and data.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879913" y="437590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Can inherit bias.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998244"/>
            <a:ext cx="1196816" cy="188380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79913" y="523755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Human Mind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879913" y="57330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Moral reasoning, ethics, conscience.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7879913" y="6259711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Considers perspectives.</a:t>
            </a:r>
            <a:endParaRPr lang="en-US" sz="18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251</Words>
  <Application>Microsoft Office PowerPoint</Application>
  <PresentationFormat>Custom</PresentationFormat>
  <Paragraphs>75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Calibri</vt:lpstr>
      <vt:lpstr>Cabin</vt:lpstr>
      <vt:lpstr>Arial</vt:lpstr>
      <vt:lpstr>Unbounded</vt:lpstr>
      <vt:lpstr>Rockwell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Pabon </cp:lastModifiedBy>
  <cp:revision>3</cp:revision>
  <dcterms:created xsi:type="dcterms:W3CDTF">2025-02-19T17:50:55Z</dcterms:created>
  <dcterms:modified xsi:type="dcterms:W3CDTF">2025-02-20T02:46:30Z</dcterms:modified>
</cp:coreProperties>
</file>